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5"/>
  </p:notesMasterIdLst>
  <p:sldIdLst>
    <p:sldId id="271" r:id="rId5"/>
    <p:sldId id="272" r:id="rId6"/>
    <p:sldId id="273" r:id="rId7"/>
    <p:sldId id="286" r:id="rId8"/>
    <p:sldId id="287" r:id="rId9"/>
    <p:sldId id="288" r:id="rId10"/>
    <p:sldId id="298" r:id="rId11"/>
    <p:sldId id="289" r:id="rId12"/>
    <p:sldId id="290" r:id="rId13"/>
    <p:sldId id="291" r:id="rId14"/>
    <p:sldId id="292" r:id="rId15"/>
    <p:sldId id="299" r:id="rId16"/>
    <p:sldId id="300" r:id="rId17"/>
    <p:sldId id="296" r:id="rId18"/>
    <p:sldId id="297" r:id="rId19"/>
    <p:sldId id="293" r:id="rId20"/>
    <p:sldId id="294" r:id="rId21"/>
    <p:sldId id="301" r:id="rId22"/>
    <p:sldId id="295" r:id="rId23"/>
    <p:sldId id="285" r:id="rId24"/>
  </p:sldIdLst>
  <p:sldSz cx="12192000" cy="6858000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SE Sans" panose="02000306020200020003" pitchFamily="50" charset="0"/>
      <p:regular r:id="rId32"/>
      <p:bold r:id="rId33"/>
    </p:embeddedFont>
  </p:embeddedFontLst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3"/>
    <p:restoredTop sz="83744" autoAdjust="0"/>
  </p:normalViewPr>
  <p:slideViewPr>
    <p:cSldViewPr snapToGrid="0" snapToObjects="1">
      <p:cViewPr varScale="1">
        <p:scale>
          <a:sx n="64" d="100"/>
          <a:sy n="64" d="100"/>
        </p:scale>
        <p:origin x="1020" y="78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0160400316955846E-2"/>
          <c:y val="1.5074550775419462E-2"/>
          <c:w val="0.91433201842246081"/>
          <c:h val="0.8214334394288921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Заданное значение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Лист1!$A$2:$A$36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cat>
          <c:val>
            <c:numRef>
              <c:f>Лист1!$B$2:$B$36</c:f>
              <c:numCache>
                <c:formatCode>General</c:formatCode>
                <c:ptCount val="35"/>
                <c:pt idx="0">
                  <c:v>40</c:v>
                </c:pt>
                <c:pt idx="1">
                  <c:v>70</c:v>
                </c:pt>
                <c:pt idx="2">
                  <c:v>80</c:v>
                </c:pt>
                <c:pt idx="3">
                  <c:v>30</c:v>
                </c:pt>
                <c:pt idx="4">
                  <c:v>60</c:v>
                </c:pt>
                <c:pt idx="5">
                  <c:v>70</c:v>
                </c:pt>
                <c:pt idx="6">
                  <c:v>70</c:v>
                </c:pt>
                <c:pt idx="7">
                  <c:v>70</c:v>
                </c:pt>
                <c:pt idx="8">
                  <c:v>80</c:v>
                </c:pt>
                <c:pt idx="9">
                  <c:v>80</c:v>
                </c:pt>
                <c:pt idx="10">
                  <c:v>60</c:v>
                </c:pt>
                <c:pt idx="11">
                  <c:v>80</c:v>
                </c:pt>
                <c:pt idx="12">
                  <c:v>70</c:v>
                </c:pt>
                <c:pt idx="13">
                  <c:v>60</c:v>
                </c:pt>
                <c:pt idx="14">
                  <c:v>100</c:v>
                </c:pt>
                <c:pt idx="15">
                  <c:v>80</c:v>
                </c:pt>
                <c:pt idx="16">
                  <c:v>100</c:v>
                </c:pt>
                <c:pt idx="17">
                  <c:v>40</c:v>
                </c:pt>
                <c:pt idx="18">
                  <c:v>80</c:v>
                </c:pt>
                <c:pt idx="19">
                  <c:v>80</c:v>
                </c:pt>
                <c:pt idx="20">
                  <c:v>100</c:v>
                </c:pt>
                <c:pt idx="21">
                  <c:v>70</c:v>
                </c:pt>
                <c:pt idx="22">
                  <c:v>20</c:v>
                </c:pt>
                <c:pt idx="23">
                  <c:v>20</c:v>
                </c:pt>
                <c:pt idx="24">
                  <c:v>100</c:v>
                </c:pt>
                <c:pt idx="25">
                  <c:v>60</c:v>
                </c:pt>
                <c:pt idx="26">
                  <c:v>90</c:v>
                </c:pt>
                <c:pt idx="27">
                  <c:v>80</c:v>
                </c:pt>
                <c:pt idx="28">
                  <c:v>70</c:v>
                </c:pt>
                <c:pt idx="29">
                  <c:v>100</c:v>
                </c:pt>
                <c:pt idx="30">
                  <c:v>70</c:v>
                </c:pt>
                <c:pt idx="31">
                  <c:v>60</c:v>
                </c:pt>
                <c:pt idx="32">
                  <c:v>70</c:v>
                </c:pt>
                <c:pt idx="33">
                  <c:v>60</c:v>
                </c:pt>
                <c:pt idx="3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04-404A-96E7-9AC6B4CE20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Спрогнозированное значение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Лист1!$A$2:$A$36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cat>
          <c:val>
            <c:numRef>
              <c:f>Лист1!$C$2:$C$36</c:f>
              <c:numCache>
                <c:formatCode>General</c:formatCode>
                <c:ptCount val="35"/>
                <c:pt idx="0">
                  <c:v>72.754800000000003</c:v>
                </c:pt>
                <c:pt idx="1">
                  <c:v>75.673900000000003</c:v>
                </c:pt>
                <c:pt idx="2">
                  <c:v>66.792500000000004</c:v>
                </c:pt>
                <c:pt idx="3">
                  <c:v>45.063200000000002</c:v>
                </c:pt>
                <c:pt idx="4">
                  <c:v>77.7821</c:v>
                </c:pt>
                <c:pt idx="5">
                  <c:v>75.642200000000003</c:v>
                </c:pt>
                <c:pt idx="6">
                  <c:v>61.7256</c:v>
                </c:pt>
                <c:pt idx="7">
                  <c:v>79.159199999999998</c:v>
                </c:pt>
                <c:pt idx="8">
                  <c:v>61.152799999999999</c:v>
                </c:pt>
                <c:pt idx="9">
                  <c:v>78.601900000000001</c:v>
                </c:pt>
                <c:pt idx="10">
                  <c:v>57.287199999999999</c:v>
                </c:pt>
                <c:pt idx="11">
                  <c:v>79.347899999999996</c:v>
                </c:pt>
                <c:pt idx="12">
                  <c:v>73.658900000000003</c:v>
                </c:pt>
                <c:pt idx="13">
                  <c:v>75.586600000000004</c:v>
                </c:pt>
                <c:pt idx="14">
                  <c:v>94.636700000000005</c:v>
                </c:pt>
                <c:pt idx="15">
                  <c:v>78.8446</c:v>
                </c:pt>
                <c:pt idx="16">
                  <c:v>98.594399999999993</c:v>
                </c:pt>
                <c:pt idx="17">
                  <c:v>45.627499999999998</c:v>
                </c:pt>
                <c:pt idx="18">
                  <c:v>94.4572</c:v>
                </c:pt>
                <c:pt idx="19">
                  <c:v>78.497100000000003</c:v>
                </c:pt>
                <c:pt idx="20">
                  <c:v>94.619399999999999</c:v>
                </c:pt>
                <c:pt idx="21">
                  <c:v>78.136700000000005</c:v>
                </c:pt>
                <c:pt idx="22">
                  <c:v>46.641599999999997</c:v>
                </c:pt>
                <c:pt idx="23">
                  <c:v>49.1</c:v>
                </c:pt>
                <c:pt idx="24">
                  <c:v>88.081999999999994</c:v>
                </c:pt>
                <c:pt idx="25">
                  <c:v>74.124600000000001</c:v>
                </c:pt>
                <c:pt idx="26">
                  <c:v>69.395099999999999</c:v>
                </c:pt>
                <c:pt idx="27">
                  <c:v>65.249300000000005</c:v>
                </c:pt>
                <c:pt idx="28">
                  <c:v>89.504499999999993</c:v>
                </c:pt>
                <c:pt idx="29">
                  <c:v>94.634799999999998</c:v>
                </c:pt>
                <c:pt idx="30">
                  <c:v>76.772199999999998</c:v>
                </c:pt>
                <c:pt idx="31">
                  <c:v>77.472300000000004</c:v>
                </c:pt>
                <c:pt idx="32">
                  <c:v>79.630700000000004</c:v>
                </c:pt>
                <c:pt idx="33">
                  <c:v>78.723200000000006</c:v>
                </c:pt>
                <c:pt idx="34">
                  <c:v>58.1233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04-404A-96E7-9AC6B4CE20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26784320"/>
        <c:axId val="1626779744"/>
        <c:axId val="0"/>
      </c:bar3DChart>
      <c:catAx>
        <c:axId val="162678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26779744"/>
        <c:crosses val="autoZero"/>
        <c:auto val="1"/>
        <c:lblAlgn val="ctr"/>
        <c:lblOffset val="100"/>
        <c:noMultiLvlLbl val="0"/>
      </c:catAx>
      <c:valAx>
        <c:axId val="162677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2678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17744203006348694"/>
          <c:y val="0.91126880405951838"/>
          <c:w val="0.64242532016456988"/>
          <c:h val="8.8731195940481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05/11/2022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Здравствуйте, меня зовут </a:t>
            </a:r>
            <a:r>
              <a:rPr lang="ru-RU" dirty="0" err="1" smtClean="0"/>
              <a:t>елизар</a:t>
            </a:r>
            <a:r>
              <a:rPr lang="ru-RU" dirty="0" smtClean="0"/>
              <a:t>, я студент 4 курса программной инженерии,</a:t>
            </a:r>
            <a:r>
              <a:rPr lang="ru-RU" baseline="0" dirty="0" smtClean="0"/>
              <a:t> группа ПИ-18-2</a:t>
            </a:r>
          </a:p>
          <a:p>
            <a:r>
              <a:rPr lang="ru-RU" baseline="0" dirty="0" smtClean="0"/>
              <a:t>Тема разработка </a:t>
            </a:r>
            <a:r>
              <a:rPr lang="en-US" baseline="0" dirty="0" smtClean="0"/>
              <a:t>MVP </a:t>
            </a:r>
            <a:r>
              <a:rPr lang="ru-RU" baseline="0" dirty="0" smtClean="0"/>
              <a:t>системы машинного обучения для прогнозирования рентабельности кинобизнеса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83855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Реализация программного продукта для прогнозирования рентабельности кинобизнеса будет проводится в несколько этапов: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Сбор данных для обучения.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Подготовка и нормализация данных.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 топологии сети.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Экспериментальный подбор характеристик сети.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Экспериментальный подбор параметров обучения.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Тестовое обучение в программе «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Нейросимулятор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5.0».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 с использованием языка программирования.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Проверка адекватности обучения.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Корректировка параметров, окончательное обучение.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Вербализация нейронной сети с целью дальнейшего использования.</a:t>
            </a:r>
            <a:r>
              <a:rPr lang="ru-RU" dirty="0" smtClean="0">
                <a:effectLst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чего необходимо разработать следующие модули: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Модуль сбора данных обучающего множества (этап сбора данных).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Модуль очистки, систематизации и нормализации данных (этап подготовки и нормализации данных).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Модуль нейронной сети (этап обучения, этап проверки адекватности обучения, этап корректировки параметров).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Пользовательский модуль программного продукта (этап вербализации нейронной сети).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Требования к модулям описаны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главе 1.5 документа а так же конкретизированы в техническом задании в приложении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890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представлены требования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входным и выходным данным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06834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Помимо технического задания была разработана диаграмма прецедентов в нотации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UML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диаграмме присутствует 2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актора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пользователь, который имеет доступ пользовательскому интерфейсу и может вводить данные и нейронная сеть, которая принимает введенные данные пользователем, обрабатывает их и выводит результат. В диаграмме также присутствует артефакт «Обученная выборка», как файл, с которым взаимодействует нейронная сеть для корректной работы внутри системы</a:t>
            </a:r>
          </a:p>
          <a:p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Описание каждого прецедента приведено в приложении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5095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Языком</a:t>
            </a:r>
            <a:r>
              <a:rPr lang="ru-RU" baseline="0" dirty="0" smtClean="0"/>
              <a:t> программирования был выбран </a:t>
            </a:r>
            <a:r>
              <a:rPr lang="en-US" baseline="0" dirty="0" smtClean="0"/>
              <a:t>Python </a:t>
            </a:r>
            <a:r>
              <a:rPr lang="ru-RU" baseline="0" dirty="0" smtClean="0"/>
              <a:t>из-за наличия доступных способов </a:t>
            </a:r>
            <a:r>
              <a:rPr lang="ru-RU" baseline="0" dirty="0" smtClean="0"/>
              <a:t>сбора данных</a:t>
            </a:r>
            <a:r>
              <a:rPr lang="ru-RU" baseline="0" dirty="0" smtClean="0"/>
              <a:t> и в основном построения нейронной сети так как на других языках разработка нейронной сети займет не один месяц и не меньше 1000 человеко-часов, для интерфейса так же был выбран </a:t>
            </a:r>
            <a:r>
              <a:rPr lang="en-US" baseline="0" dirty="0" smtClean="0"/>
              <a:t>Python </a:t>
            </a:r>
            <a:r>
              <a:rPr lang="ru-RU" baseline="0" dirty="0" smtClean="0"/>
              <a:t>для более удобного взаимодействия с нейронной сетью</a:t>
            </a:r>
          </a:p>
          <a:p>
            <a:endParaRPr lang="ru-RU" baseline="0" dirty="0" smtClean="0"/>
          </a:p>
          <a:p>
            <a:r>
              <a:rPr lang="ru-RU" baseline="0" dirty="0" smtClean="0"/>
              <a:t>Средой разработки является </a:t>
            </a:r>
            <a:r>
              <a:rPr lang="en-US" baseline="0" dirty="0" err="1" smtClean="0"/>
              <a:t>PyCharm</a:t>
            </a:r>
            <a:r>
              <a:rPr lang="ru-RU" baseline="0" dirty="0" smtClean="0"/>
              <a:t> так как компания разработчик </a:t>
            </a:r>
            <a:r>
              <a:rPr lang="en-US" baseline="0" dirty="0" err="1" smtClean="0"/>
              <a:t>JetBrains</a:t>
            </a:r>
            <a:r>
              <a:rPr lang="en-US" baseline="0" dirty="0" smtClean="0"/>
              <a:t> </a:t>
            </a:r>
            <a:r>
              <a:rPr lang="ru-RU" baseline="0" dirty="0" smtClean="0"/>
              <a:t>работает совместно с </a:t>
            </a:r>
            <a:r>
              <a:rPr lang="ru-RU" baseline="0" dirty="0" err="1" smtClean="0"/>
              <a:t>ниу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вшэ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91402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Построенная нейронная сеть состоит из 3 слоев, в котором 1 входной слой с 11 нейронами, которые отображают входные параметры с активационной функцией вида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 скрытый слой с 3 нейронами с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сигмоидной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активацией и 1 выходной слой для результата с линейной активацией. Для обучения было проведено 100 итераций. Результат обучения: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Среднее квадратичное отношение – 18.6%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Средняя относительная погрешность – 14.8%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Среднее квадратичное отношение теста – 24.1%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Средняя относительная погрешность теста – 19.3%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60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Интерфейс системы</a:t>
            </a:r>
            <a:r>
              <a:rPr lang="ru-RU" baseline="0" dirty="0" smtClean="0"/>
              <a:t> будет аналогичен веб приложению представленному как аналог на одном из предыдущих слайдов</a:t>
            </a:r>
          </a:p>
          <a:p>
            <a:endParaRPr lang="ru-RU" baseline="0" dirty="0" smtClean="0"/>
          </a:p>
          <a:p>
            <a:r>
              <a:rPr lang="ru-RU" baseline="0" dirty="0" smtClean="0"/>
              <a:t>Интерфейс будет соответствовать требованиям </a:t>
            </a:r>
            <a:r>
              <a:rPr lang="en-US" baseline="0" dirty="0" smtClean="0"/>
              <a:t>MVP</a:t>
            </a:r>
            <a:r>
              <a:rPr lang="ru-RU" baseline="0" dirty="0" smtClean="0"/>
              <a:t> системы, а то есть иметь лишь набор базовых, необходимых для работы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46465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интерфейс находится на этапе разработки то и его тестирование показано пока что быть не может</a:t>
            </a:r>
          </a:p>
          <a:p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данный момент нейронная сеть работает либо через консольное приложение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PyCharm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через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Collab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для запуска необходимо загрузить набор данных и переместить его в папку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53792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Средняя ошибка тестирования составила 21.7%, что можно считать приемлемым результатом. На рисунке представлена гистограмма, демонстрирующая разницу между фактическими и прогнозируемыми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нейросетью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кассовыми сборами, среди случайно отобранных 35 фильмов из тестирующего множества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представлено необходимое значение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Оранжевым прогнозируемое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05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Поставленные</a:t>
            </a:r>
            <a:r>
              <a:rPr lang="ru-RU" baseline="0" dirty="0" smtClean="0"/>
              <a:t> задачи были выполнены на 90 %, кроме разработки интерфейса</a:t>
            </a:r>
          </a:p>
          <a:p>
            <a:endParaRPr lang="ru-RU" baseline="0" dirty="0" smtClean="0"/>
          </a:p>
          <a:p>
            <a:r>
              <a:rPr lang="ru-RU" baseline="0" dirty="0" smtClean="0"/>
              <a:t>Так же как сверх задача была подготовлена научная статья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0523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данным отчета 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 picture association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Американской ассоциации кинокомпаний, за 2019 год суммарные кассовые сборы всех вышедших в мировой кинотеатральный прокат фильмов составили 98,1 млрд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почти на 7 процентов больше, чем в 2018 году. Однако в 2020 году из-за сложившейся эпидемиологической ситуации во всем мире кассовые сборы резко упали и составили 80,8 млрд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на 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меньше чем в 2019 году. Со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снятием ограничений на посещение общественных мест в 2021 году, кассовые сборы возросли до почти 100 млрд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так как большинство зрителей перешло на потребление цифровых копий кинокартин, кассовые сборы театрального проката так и не наверстали упущенное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цифровой прокат занимает наибольшую часть кассовых сборов кинопроката и доля такого проката лишь растет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сожалению нельзя точно сказать на данный момент о ситуации в будущем, но явно присутствует тенденция на переход от театрального проката на цифровой для точной оценки ситуации требуется как минимум получить результаты этого и следующего года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2611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связи</a:t>
            </a:r>
            <a:r>
              <a:rPr lang="ru-RU" baseline="0" dirty="0" smtClean="0"/>
              <a:t> с тотальным запретом на посещение общественных мест соответственно и упали продажи билетов, а так же количество выпушенных кинокартин, </a:t>
            </a:r>
            <a:r>
              <a:rPr lang="ru-RU" baseline="0" dirty="0" err="1" smtClean="0"/>
              <a:t>реузльтаты</a:t>
            </a:r>
            <a:r>
              <a:rPr lang="ru-RU" baseline="0" dirty="0" smtClean="0"/>
              <a:t> представлены в таблице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 проданных билетов в 2020 году, по данным сайта 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составило 223 млн., против 1,3 млрд в 2019 году и 496 млн. в 2021 году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Актуальность данной выпускной квалификационной работы заключается в том, что выпуск кинокартины в наши дни является большим риском, не только для киностудий и режиссеров, но и для инвесторов, система прогнозирования способна снизить риски неудачных инвестиций в кинопроизводство на ранних этапах создания кинокартины, а также спрогнозировать целесообразность выпуска кинокартины на экраны кинотеатров с сопутствующими затратами на рекламу и аренду кинозалов или ограничить выпуск лишь в цифровом формате.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53269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исследования в данной работе являются алгоритмы систем машинного обучения.</a:t>
            </a:r>
          </a:p>
          <a:p>
            <a:r>
              <a:rPr lang="ru-RU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Предметом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исследования выступает разработка алгоритма системы машинного обучения.</a:t>
            </a:r>
          </a:p>
          <a:p>
            <a:r>
              <a:rPr lang="ru-RU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данной работы является разработка системы машинного обучения для прогнозирования рентабельности кинобизнеса.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Задачи для достижения поставленной цели: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Провести анализ систем машинного обучения и методов прогнозирования.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Провести анализ особенностей кинобизнеса.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Провести анализ особенностей построения систем машинного обучения.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Формализовать существующие методы прогнозирования рентабельности кинобизнеса.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Конкретизировать требования к разрабатываемой системе.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Спроектировать систему.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Спроектировать модуль сбора и систематизации данных.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Спроектировать системы машинного обучения.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Спроектировать графический интерфейс разрабатываемой системы.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 систему машинного обучения для прогнозирования рентабельности кинобизнеса.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Обосновать выбор технологий для разработки.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 модуль сбора и систематизации данных.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 систему машинного обучения.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 графический интерфейс разрабатываемой системы.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Провести тестирование системы.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6964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слайде отображены основные этапы выпуска кинофильмов, помимо этих этапов так же стоит выделить сбор инвестиций, презентацию концепции и продвижения, за весь фильм от его начала до его конца отвечает продюсер.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обязанности продюсера входит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просчитывание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сколько кинотеатров купят фильм; сколько зрителей его посмотрят; насколько он окупится и какую принесет прибыль. Составление прогнозов относительно прибыли фильма является одной из самых важных частей создания фильмов, оцениваются риски и выявляются элементы на которые необходимо сфокусировать внимание. 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Разрабатываемая система позволить на ранних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этапах дать примерное подтверждение успешности фильма.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4643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итогам сравнения видов нейронных сетей в </a:t>
            </a:r>
            <a:r>
              <a:rPr lang="ru-RU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 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ru-RU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главе 1.2.1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составлена таблица, содержащая нейронные сети, способные решить задачу разрабатываемой системы, а именно задачу прогнозирования. Данные нейронные системы архитектурно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являются разновидностями персептрона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итог была выбрана нейронная система вида персептрон.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1488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анализа предыдущих работ и исследований выделены входные данные, представленные на слайде, которые будут рассмотрены и отсортированы во 2 главе данной работы для последующего обучения нейронной сети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0466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момент написания аналитического обзора, данной дипломной работы, после сравнительного анализа предыдущих исследований в выбранной предметной области, было выявлено отсутствие общедоступных программных решений для прогнозирования кассовых сборов фильма. Единственным, найденным решением, является разработанное веб приложение, в рамках исследования схожей темы, а именно «Прогнозирование кассовых сборов фильма» в «Пермской научной школе искусственного интеллекта».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9453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Нейросимулятор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5.0»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в программа-симулятор разработанная и зарегистрированная Ф.М. Черепановым и Л.Н.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Ясницким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2014 году. Программа предназначена для создания небольших нейронных сетей для решения любых задач, таким образом программа лишь косвенно подходит под выбранную предметную область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Преимущества данной программы состоят в функционале и гибкости системы, с возможностью подстраивать нейронную сеть программы под разные задачи. К минусам следует отнести сложность программы, как в виде интерфейса для рядового пользователя, так и в виде обучения самой нейронной системы.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же стоит учесть что данная программа полноценно не подходит под аналог разрабатываемой системы, но подходит для первичного обучения и тестирования входного множества и нейронной сети.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87666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05/11/2022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8.xml"/><Relationship Id="rId10" Type="http://schemas.openxmlformats.org/officeDocument/2006/relationships/slide" Target="slide17.xml"/><Relationship Id="rId4" Type="http://schemas.openxmlformats.org/officeDocument/2006/relationships/slide" Target="slide6.xml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6" y="2404670"/>
            <a:ext cx="10117581" cy="1978323"/>
          </a:xfrm>
        </p:spPr>
        <p:txBody>
          <a:bodyPr>
            <a:normAutofit/>
          </a:bodyPr>
          <a:lstStyle/>
          <a:p>
            <a:r>
              <a:rPr lang="ru-RU" sz="3600" b="1" cap="all" dirty="0"/>
              <a:t>Разработка MVP системы машинного обучения для прогнозирования рентабельности кинобизнеса</a:t>
            </a:r>
            <a:endParaRPr lang="ru-RU" sz="3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4947" y="1168974"/>
            <a:ext cx="3848717" cy="468041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Программная инженерия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 smtClean="0"/>
              <a:t>Пермь, 2022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8" y="4710614"/>
            <a:ext cx="4510684" cy="1092560"/>
          </a:xfrm>
        </p:spPr>
        <p:txBody>
          <a:bodyPr/>
          <a:lstStyle/>
          <a:p>
            <a:r>
              <a:rPr lang="ru-RU" dirty="0" smtClean="0"/>
              <a:t>Работу выполнил: студент группы ПИ-18-2, 4-го курса факультета социально-экономических и компьютерных наук:</a:t>
            </a:r>
            <a:br>
              <a:rPr lang="ru-RU" dirty="0" smtClean="0"/>
            </a:br>
            <a:r>
              <a:rPr lang="ru-RU" u="sng" dirty="0" smtClean="0"/>
              <a:t>Чепоков Е. С.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 txBox="1">
            <a:spLocks/>
          </p:cNvSpPr>
          <p:nvPr/>
        </p:nvSpPr>
        <p:spPr>
          <a:xfrm>
            <a:off x="6634864" y="4710614"/>
            <a:ext cx="4510684" cy="1092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Научный руководитель: профессор кафедры информационных технологий в бизнесе, доктор технических наук:</a:t>
            </a:r>
          </a:p>
          <a:p>
            <a:r>
              <a:rPr lang="ru-RU" u="sng" dirty="0" err="1" smtClean="0"/>
              <a:t>Ясницкий</a:t>
            </a:r>
            <a:r>
              <a:rPr lang="ru-RU" u="sng" dirty="0" smtClean="0"/>
              <a:t> Л. Н.</a:t>
            </a: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Обзор аналогов</a:t>
            </a:r>
            <a:endParaRPr lang="ru-RU" sz="1200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45655" y="1354073"/>
            <a:ext cx="11181269" cy="4567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0601" y="5973978"/>
            <a:ext cx="7366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7 – Интерфейс программы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3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34779" y="1529556"/>
            <a:ext cx="59390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 smtClean="0">
                <a:latin typeface="HSE Sans" panose="02000306020200020003" pitchFamily="50" charset="0"/>
              </a:rPr>
              <a:t>Этапы: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>
                <a:latin typeface="HSE Sans" panose="02000306020200020003" pitchFamily="50" charset="0"/>
              </a:rPr>
              <a:t>Сбор </a:t>
            </a:r>
            <a:r>
              <a:rPr lang="ru-RU" dirty="0">
                <a:latin typeface="HSE Sans" panose="02000306020200020003" pitchFamily="50" charset="0"/>
              </a:rPr>
              <a:t>данных для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Подготовка и нормализация данных.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Выбор топологии сети.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Экспериментальный подбор характеристик сети.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Экспериментальный подбор параметров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Тестовое обучение в программе «</a:t>
            </a:r>
            <a:r>
              <a:rPr lang="ru-RU" dirty="0" err="1">
                <a:latin typeface="HSE Sans" panose="02000306020200020003" pitchFamily="50" charset="0"/>
              </a:rPr>
              <a:t>Нейросимулятор</a:t>
            </a:r>
            <a:r>
              <a:rPr lang="ru-RU" dirty="0">
                <a:latin typeface="HSE Sans" panose="02000306020200020003" pitchFamily="50" charset="0"/>
              </a:rPr>
              <a:t> 5.0».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Обучение с использованием языка программирования.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Проверка адекватности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Корректировка параметров, окончательное обучение.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Вербализация нейронной сети с целью дальнейшего использования.  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755561" y="2637551"/>
            <a:ext cx="508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 smtClean="0">
                <a:latin typeface="HSE Sans" panose="02000306020200020003" pitchFamily="50" charset="0"/>
              </a:rPr>
              <a:t>Модули: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сбора данных обучающего множества </a:t>
            </a:r>
            <a:endParaRPr lang="ru-RU" dirty="0" smtClean="0"/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очистки, систематизации и нормализации </a:t>
            </a:r>
            <a:r>
              <a:rPr lang="ru-RU" dirty="0" smtClean="0"/>
              <a:t>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нейронной </a:t>
            </a:r>
            <a:r>
              <a:rPr lang="ru-RU" dirty="0" smtClean="0"/>
              <a:t>сети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Пользовательский модуль программного продукта </a:t>
            </a:r>
            <a:r>
              <a:rPr lang="ru-RU" dirty="0" smtClean="0">
                <a:latin typeface="HSE Sans" panose="02000306020200020003" pitchFamily="50" charset="0"/>
              </a:rPr>
              <a:t>  </a:t>
            </a:r>
            <a:endParaRPr lang="ru-RU" dirty="0">
              <a:latin typeface="HSE Sans" panose="020003060202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34780" y="2123104"/>
            <a:ext cx="5646295" cy="34163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ru-RU" dirty="0"/>
              <a:t>Входные данные: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Для модуля очистки и модуля нейронной сети: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Собранные данные модулем сбора данных в одном из форматов: «</a:t>
            </a:r>
            <a:r>
              <a:rPr lang="en-US" dirty="0"/>
              <a:t>XSLX</a:t>
            </a:r>
            <a:r>
              <a:rPr lang="ru-RU" dirty="0"/>
              <a:t>», «XLS», «</a:t>
            </a:r>
            <a:r>
              <a:rPr lang="en-US" dirty="0"/>
              <a:t>CSV</a:t>
            </a:r>
            <a:r>
              <a:rPr lang="ru-RU" dirty="0"/>
              <a:t>», «</a:t>
            </a:r>
            <a:r>
              <a:rPr lang="en-US" dirty="0"/>
              <a:t>TXT</a:t>
            </a:r>
            <a:r>
              <a:rPr lang="ru-RU" dirty="0"/>
              <a:t>».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Для пользовательского модуля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Обученная нейронная сеть в формате «</a:t>
            </a:r>
            <a:r>
              <a:rPr lang="en-US" dirty="0"/>
              <a:t>HDF</a:t>
            </a:r>
            <a:r>
              <a:rPr lang="ru-RU" dirty="0"/>
              <a:t>5».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Текстовые данные, введенные и/или выбранные пользователем.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Измененные текстовые данные введенные пользователем (для последующего обзора).</a:t>
            </a:r>
          </a:p>
          <a:p>
            <a:r>
              <a:rPr lang="ru-RU" dirty="0">
                <a:latin typeface="HSE Sans" panose="02000306020200020003" pitchFamily="50" charset="0"/>
              </a:rPr>
              <a:t> 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273800" y="1707605"/>
            <a:ext cx="55884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Выходные данные: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Для модуля очистки: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Файл в одном из форматов: «</a:t>
            </a:r>
            <a:r>
              <a:rPr lang="en-US" dirty="0"/>
              <a:t>XSLX</a:t>
            </a:r>
            <a:r>
              <a:rPr lang="ru-RU" dirty="0"/>
              <a:t>», «XLS», «</a:t>
            </a:r>
            <a:r>
              <a:rPr lang="en-US" dirty="0"/>
              <a:t>CSV</a:t>
            </a:r>
            <a:r>
              <a:rPr lang="ru-RU" dirty="0"/>
              <a:t>», «</a:t>
            </a:r>
            <a:r>
              <a:rPr lang="en-US" dirty="0"/>
              <a:t>TXT</a:t>
            </a:r>
            <a:r>
              <a:rPr lang="ru-RU" dirty="0"/>
              <a:t>».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Для модуля нейронной сети: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Файл в формате «</a:t>
            </a:r>
            <a:r>
              <a:rPr lang="en-US" dirty="0"/>
              <a:t>HDF</a:t>
            </a:r>
            <a:r>
              <a:rPr lang="ru-RU" dirty="0"/>
              <a:t>5».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Для пользовательского модуля: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Данные отображаемые пользователю: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Результат в формате: успешно/не успешно.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Числовые данные о примерных кассовых сборах.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Текстовые данные с анализом входных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Диаграмма кассовых сборов от изменения данных.</a:t>
            </a:r>
            <a:r>
              <a:rPr lang="ru-RU" dirty="0">
                <a:latin typeface="HSE Sans" panose="02000306020200020003" pitchFamily="50" charset="0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2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  <a:endParaRPr lang="ru-RU" sz="1200" dirty="0"/>
          </a:p>
        </p:txBody>
      </p:sp>
      <p:pic>
        <p:nvPicPr>
          <p:cNvPr id="1026" name="Picture 2" descr="Use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307319"/>
            <a:ext cx="6262141" cy="49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16766" y="6293591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8 – Диаграмма вариантов использования</a:t>
            </a:r>
            <a:endParaRPr lang="ru-RU" sz="1400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15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Обоснование средств разработки</a:t>
            </a:r>
            <a:endParaRPr lang="ru-RU" sz="1200" dirty="0"/>
          </a:p>
        </p:txBody>
      </p:sp>
      <p:pic>
        <p:nvPicPr>
          <p:cNvPr id="2050" name="Picture 2" descr="IDLE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43" y="1469034"/>
            <a:ext cx="4534342" cy="453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Charm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68" y="1469034"/>
            <a:ext cx="4534344" cy="45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9411" y="600337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en-US" sz="1400" i="1" dirty="0" smtClean="0">
                <a:latin typeface="HSE Sans" panose="02000000000000000000" pitchFamily="2" charset="0"/>
              </a:rPr>
              <a:t>9</a:t>
            </a:r>
            <a:r>
              <a:rPr lang="ru-RU" sz="1400" i="1" dirty="0" smtClean="0">
                <a:latin typeface="HSE Sans" panose="02000000000000000000" pitchFamily="2" charset="0"/>
              </a:rPr>
              <a:t> – Логотип </a:t>
            </a:r>
            <a:r>
              <a:rPr lang="ru-RU" sz="1400" i="1" dirty="0" smtClean="0">
                <a:latin typeface="HSE Sans" panose="02000000000000000000" pitchFamily="2" charset="0"/>
              </a:rPr>
              <a:t>языка </a:t>
            </a:r>
            <a:r>
              <a:rPr lang="en-US" sz="1400" i="1" dirty="0" smtClean="0">
                <a:latin typeface="HSE Sans" panose="02000000000000000000" pitchFamily="2" charset="0"/>
              </a:rPr>
              <a:t>Python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2337" y="600482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en-US" sz="1400" i="1" dirty="0" smtClean="0">
                <a:latin typeface="HSE Sans" panose="02000000000000000000" pitchFamily="2" charset="0"/>
              </a:rPr>
              <a:t>10 </a:t>
            </a:r>
            <a:r>
              <a:rPr lang="ru-RU" sz="1400" i="1" dirty="0" smtClean="0">
                <a:latin typeface="HSE Sans" panose="02000000000000000000" pitchFamily="2" charset="0"/>
              </a:rPr>
              <a:t>– </a:t>
            </a:r>
            <a:r>
              <a:rPr lang="ru-RU" sz="1400" i="1" dirty="0" smtClean="0">
                <a:latin typeface="HSE Sans" panose="02000000000000000000" pitchFamily="2" charset="0"/>
              </a:rPr>
              <a:t>Логотип приложения </a:t>
            </a:r>
            <a:r>
              <a:rPr lang="en-US" sz="1400" i="1" dirty="0" err="1" smtClean="0">
                <a:latin typeface="HSE Sans" panose="02000000000000000000" pitchFamily="2" charset="0"/>
              </a:rPr>
              <a:t>PyCharm</a:t>
            </a:r>
            <a:endParaRPr lang="ru-RU" sz="1400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Проектирование нейронной сети</a:t>
            </a:r>
            <a:endParaRPr lang="ru-RU" sz="1200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49728" y="1332407"/>
            <a:ext cx="3771900" cy="4552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985" y="6087597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11 </a:t>
            </a:r>
            <a:r>
              <a:rPr lang="ru-RU" sz="1400" i="1" dirty="0" smtClean="0">
                <a:latin typeface="HSE Sans" panose="02000000000000000000" pitchFamily="2" charset="0"/>
              </a:rPr>
              <a:t>– Графическое представление </a:t>
            </a:r>
            <a:r>
              <a:rPr lang="ru-RU" sz="1400" i="1" dirty="0" smtClean="0">
                <a:latin typeface="HSE Sans" panose="02000000000000000000" pitchFamily="2" charset="0"/>
              </a:rPr>
              <a:t>нейронной сети в программе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762" y="1332407"/>
            <a:ext cx="4153157" cy="4755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12237" y="6087597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1</a:t>
            </a:r>
            <a:r>
              <a:rPr lang="ru-RU" sz="1400" i="1" dirty="0" smtClean="0">
                <a:latin typeface="HSE Sans" panose="02000000000000000000" pitchFamily="2" charset="0"/>
              </a:rPr>
              <a:t>2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График обучения </a:t>
            </a:r>
            <a:r>
              <a:rPr lang="ru-RU" sz="1400" i="1" dirty="0" smtClean="0">
                <a:latin typeface="HSE Sans" panose="02000000000000000000" pitchFamily="2" charset="0"/>
              </a:rPr>
              <a:t>нейронной сети в программе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0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Проектирование интерфейса</a:t>
            </a:r>
            <a:endParaRPr lang="ru-RU" sz="1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3626"/>
          <a:stretch/>
        </p:blipFill>
        <p:spPr>
          <a:xfrm>
            <a:off x="614362" y="1528997"/>
            <a:ext cx="10963275" cy="3699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9896" y="5286720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1</a:t>
            </a:r>
            <a:r>
              <a:rPr lang="ru-RU" sz="1400" i="1" dirty="0" smtClean="0">
                <a:latin typeface="HSE Sans" panose="02000000000000000000" pitchFamily="2" charset="0"/>
              </a:rPr>
              <a:t>3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Интерфейс программы</a:t>
            </a:r>
            <a:endParaRPr lang="ru-RU" sz="1400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2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Тестирование нейронной сети</a:t>
            </a:r>
            <a:endParaRPr lang="ru-RU" sz="1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91688"/>
            <a:ext cx="9499656" cy="51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Тестирование нейронной сети</a:t>
            </a:r>
            <a:endParaRPr lang="ru-RU" sz="1200" dirty="0"/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2884070315"/>
              </p:ext>
            </p:extLst>
          </p:nvPr>
        </p:nvGraphicFramePr>
        <p:xfrm>
          <a:off x="914401" y="1226002"/>
          <a:ext cx="9908498" cy="4790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09896" y="5977720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1</a:t>
            </a:r>
            <a:r>
              <a:rPr lang="ru-RU" sz="1400" i="1" dirty="0" smtClean="0">
                <a:latin typeface="HSE Sans" panose="02000000000000000000" pitchFamily="2" charset="0"/>
              </a:rPr>
              <a:t>4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Результат работы нейронной сети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Заключение</a:t>
            </a:r>
            <a:endParaRPr lang="ru-RU" sz="1200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8207" y="1598976"/>
            <a:ext cx="9348293" cy="1578940"/>
          </a:xfrm>
        </p:spPr>
        <p:txBody>
          <a:bodyPr numCol="1">
            <a:noAutofit/>
          </a:bodyPr>
          <a:lstStyle/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Предметная область проанализирована</a:t>
            </a:r>
          </a:p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Система спроектирована</a:t>
            </a:r>
          </a:p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Нейронная сеть и модуль сбора данных разработаны</a:t>
            </a:r>
            <a:endParaRPr lang="ru-RU" sz="2800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4142173" y="4392118"/>
            <a:ext cx="7726061" cy="164569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713786" y="3372813"/>
            <a:ext cx="10918581" cy="3102938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800" dirty="0"/>
              <a:t>По результатам выполненного исследования подготовлена научная статья, представленная на </a:t>
            </a:r>
            <a:r>
              <a:rPr lang="ru-RU" sz="2800" dirty="0" smtClean="0"/>
              <a:t>«VIII </a:t>
            </a:r>
            <a:r>
              <a:rPr lang="ru-RU" sz="2800" dirty="0"/>
              <a:t>ВСЕРОССИЙСКУЮ НАУЧНО-ПРАКТИЧЕСКУЮ КОНФЕРЕНЦИЮ С МЕЖДУНАРОДНЫМ УЧАСТИЕМ «ИСКУССТВЕННЫЙ ИНТЕЛЛЕКТ В РЕШЕНИИ АКТУАЛЬНЫХ СОЦИАЛЬНЫХ И ЭКОНОМИЧЕСКИХ ПРОБЛЕМ ХХI </a:t>
            </a:r>
            <a:r>
              <a:rPr lang="ru-RU" sz="2800" dirty="0" smtClean="0"/>
              <a:t>ВЕКА»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6005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6278" y="1593966"/>
            <a:ext cx="7726061" cy="4291445"/>
          </a:xfrm>
        </p:spPr>
        <p:txBody>
          <a:bodyPr>
            <a:noAutofit/>
          </a:bodyPr>
          <a:lstStyle/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>
                <a:hlinkClick r:id="rId2" action="ppaction://hlinksldjump"/>
              </a:rPr>
              <a:t>Основная информация</a:t>
            </a:r>
            <a:endParaRPr lang="ru-RU" sz="28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>
                <a:hlinkClick r:id="rId3" action="ppaction://hlinksldjump"/>
              </a:rPr>
              <a:t>Постановка цели и задач</a:t>
            </a:r>
            <a:endParaRPr lang="ru-RU" sz="28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>
                <a:hlinkClick r:id="rId4" action="ppaction://hlinksldjump"/>
              </a:rPr>
              <a:t>Анализ предметной области</a:t>
            </a:r>
            <a:endParaRPr lang="ru-RU" sz="28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>
                <a:hlinkClick r:id="rId5" action="ppaction://hlinksldjump"/>
              </a:rPr>
              <a:t>Обзор аналогов</a:t>
            </a:r>
            <a:endParaRPr lang="ru-RU" sz="28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>
                <a:hlinkClick r:id="rId6" action="ppaction://hlinksldjump"/>
              </a:rPr>
              <a:t>Постановка требований</a:t>
            </a:r>
            <a:endParaRPr lang="ru-RU" sz="28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>
                <a:hlinkClick r:id="rId7" action="ppaction://hlinksldjump"/>
              </a:rPr>
              <a:t>Обоснование средств разработки</a:t>
            </a:r>
            <a:endParaRPr lang="ru-RU" sz="28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>
                <a:hlinkClick r:id="rId8" action="ppaction://hlinksldjump"/>
              </a:rPr>
              <a:t>Проектирование нейронной сети</a:t>
            </a:r>
            <a:endParaRPr lang="ru-RU" sz="28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>
                <a:hlinkClick r:id="rId9" action="ppaction://hlinksldjump"/>
              </a:rPr>
              <a:t>Проектирование интерфейса</a:t>
            </a:r>
            <a:endParaRPr lang="ru-RU" sz="28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>
                <a:hlinkClick r:id="rId10" action="ppaction://hlinksldjump"/>
              </a:rPr>
              <a:t>Тестирование нейронной сети</a:t>
            </a:r>
            <a:endParaRPr lang="ru-RU" sz="28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>
                <a:hlinkClick r:id="rId11" action="ppaction://hlinksldjump"/>
              </a:rPr>
              <a:t>Заключение</a:t>
            </a:r>
            <a:endParaRPr lang="ru-RU" sz="28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  <a:endParaRPr lang="ru-RU" sz="12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Оглавление</a:t>
            </a:r>
            <a:endParaRPr lang="ru-RU" sz="12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165" y="6313324"/>
            <a:ext cx="1473210" cy="4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921" y="119920"/>
            <a:ext cx="11941904" cy="66110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2228035" y="374831"/>
            <a:ext cx="7725676" cy="86940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4400" b="1" dirty="0" smtClean="0">
                <a:solidFill>
                  <a:schemeClr val="bg1"/>
                </a:solidFill>
              </a:rPr>
              <a:t>СПАСИБО ЗА ВНИМАНИЕ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2228035" y="1244234"/>
            <a:ext cx="7725676" cy="86940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</a:rPr>
              <a:t>РАД ОТВЕТИТЬ НА ВАШИ ВОПРОСЫ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74" y="2611718"/>
            <a:ext cx="1873597" cy="1882393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391826" y="6086245"/>
            <a:ext cx="2486285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Автор: Чепоков Е.С.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4847729" y="6086244"/>
            <a:ext cx="2486285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Телефон: +7 (951) 95-94-666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8786318" y="6086246"/>
            <a:ext cx="3275504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Электронная почта: </a:t>
            </a:r>
            <a:r>
              <a:rPr lang="en-US" sz="1200" b="1" dirty="0" smtClean="0">
                <a:solidFill>
                  <a:schemeClr val="bg1"/>
                </a:solidFill>
              </a:rPr>
              <a:t>eschepokov@edu.hse.ru</a:t>
            </a:r>
            <a:endParaRPr lang="ru-RU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00" y="2179524"/>
            <a:ext cx="3816411" cy="292591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60" y="1889050"/>
            <a:ext cx="7797740" cy="35068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12580" y="5395914"/>
            <a:ext cx="53128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 – Суммарная прибыль мирового рынка кинопроката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33769" y="5426692"/>
            <a:ext cx="29963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 – Доли Театрального, Цифрового и Физического кинопроката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/>
              <a:t>Пермь, </a:t>
            </a:r>
            <a:r>
              <a:rPr lang="ru-RU" sz="1200" dirty="0" smtClean="0"/>
              <a:t>2022</a:t>
            </a:r>
            <a:endParaRPr lang="ru-RU" sz="1200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Актуальность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5;g11db8c33195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04" y="1148400"/>
            <a:ext cx="6231315" cy="32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4;g11db8c33195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079" y="3415508"/>
            <a:ext cx="6081804" cy="29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230312" y="4367214"/>
            <a:ext cx="44577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3 – Ежегодные продажи билетов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0681" y="634920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4 – Количество ежегодно выпускаемых картин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617084"/>
              </p:ext>
            </p:extLst>
          </p:nvPr>
        </p:nvGraphicFramePr>
        <p:xfrm>
          <a:off x="6460519" y="1383322"/>
          <a:ext cx="5423362" cy="1645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385">
                  <a:extLst>
                    <a:ext uri="{9D8B030D-6E8A-4147-A177-3AD203B41FA5}">
                      <a16:colId xmlns:a16="http://schemas.microsoft.com/office/drawing/2014/main" val="3029145300"/>
                    </a:ext>
                  </a:extLst>
                </a:gridCol>
                <a:gridCol w="1683026">
                  <a:extLst>
                    <a:ext uri="{9D8B030D-6E8A-4147-A177-3AD203B41FA5}">
                      <a16:colId xmlns:a16="http://schemas.microsoft.com/office/drawing/2014/main" val="3291800436"/>
                    </a:ext>
                  </a:extLst>
                </a:gridCol>
                <a:gridCol w="1444487">
                  <a:extLst>
                    <a:ext uri="{9D8B030D-6E8A-4147-A177-3AD203B41FA5}">
                      <a16:colId xmlns:a16="http://schemas.microsoft.com/office/drawing/2014/main" val="3893498231"/>
                    </a:ext>
                  </a:extLst>
                </a:gridCol>
                <a:gridCol w="1719464">
                  <a:extLst>
                    <a:ext uri="{9D8B030D-6E8A-4147-A177-3AD203B41FA5}">
                      <a16:colId xmlns:a16="http://schemas.microsoft.com/office/drawing/2014/main" val="3288271499"/>
                    </a:ext>
                  </a:extLst>
                </a:gridCol>
              </a:tblGrid>
              <a:tr h="656873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Год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Общее количество проданных билетов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Итоговые кассовые сборы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Общее количество выпущенных фильмов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extLst>
                  <a:ext uri="{0D108BD9-81ED-4DB2-BD59-A6C34878D82A}">
                    <a16:rowId xmlns:a16="http://schemas.microsoft.com/office/drawing/2014/main" val="3230715846"/>
                  </a:ext>
                </a:extLst>
              </a:tr>
              <a:tr h="272801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497,910,076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$4,565,836,737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(35)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105692722"/>
                  </a:ext>
                </a:extLst>
              </a:tr>
              <a:tr h="265400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221,762,724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$2,033,566,047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 (23)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428646700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1,228,766,802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$11,255,506,522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87</a:t>
                      </a:r>
                      <a:r>
                        <a:rPr lang="ru-RU" sz="15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(44)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199368194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374794" y="1145947"/>
            <a:ext cx="4343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latin typeface="HSE Sans" panose="02000000000000000000" pitchFamily="2" charset="0"/>
              </a:rPr>
              <a:t>Таблица 1 – Итоги продаж последних 3-х лет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Актуальность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607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Постановка цели и задач</a:t>
            </a:r>
            <a:endParaRPr lang="ru-RU" sz="1200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1797" y="1148233"/>
            <a:ext cx="11191009" cy="1175657"/>
          </a:xfrm>
        </p:spPr>
        <p:txBody>
          <a:bodyPr numCol="1">
            <a:normAutofit/>
          </a:bodyPr>
          <a:lstStyle/>
          <a:p>
            <a:pPr marL="177800">
              <a:spcBef>
                <a:spcPts val="0"/>
              </a:spcBef>
            </a:pPr>
            <a:r>
              <a:rPr lang="ru-RU" sz="2800" b="1" dirty="0" smtClean="0"/>
              <a:t>Цель: </a:t>
            </a:r>
            <a:r>
              <a:rPr lang="ru-RU" sz="2800" dirty="0" smtClean="0"/>
              <a:t>Разработать систему машинного обучения для прогнозирования рентабельности кинобизнеса</a:t>
            </a:r>
            <a:endParaRPr lang="ru-RU" sz="2800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401799" y="2286965"/>
            <a:ext cx="10597506" cy="4276415"/>
          </a:xfrm>
          <a:prstGeom prst="rect">
            <a:avLst/>
          </a:prstGeom>
        </p:spPr>
        <p:txBody>
          <a:bodyPr vert="horz" lIns="0" tIns="0" rIns="0" bIns="45720" numCol="1" spcCol="25200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>
              <a:spcBef>
                <a:spcPts val="0"/>
              </a:spcBef>
            </a:pPr>
            <a:r>
              <a:rPr lang="ru-RU" sz="3200" b="1" dirty="0" smtClean="0"/>
              <a:t>Задачи:</a:t>
            </a:r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 smtClean="0"/>
              <a:t>Провести анализ предметной области – анализ особенностей кинобизнеса и особенностей построения нейронных сетей, формализация существующих работ и методов, а также конкретизацию требований.</a:t>
            </a:r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 smtClean="0"/>
              <a:t>Спроектировать систему – проектирование всех необходимых модулей для работы нейронной сети и проектирование интерфейса</a:t>
            </a:r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 smtClean="0"/>
              <a:t>Реализовать систему – реализация интерфейса и спроектированных модулей и их тестирование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4496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трелка вниз 18"/>
          <p:cNvSpPr/>
          <p:nvPr/>
        </p:nvSpPr>
        <p:spPr>
          <a:xfrm>
            <a:off x="8521148" y="485690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8521148" y="391075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низ 2"/>
          <p:cNvSpPr/>
          <p:nvPr/>
        </p:nvSpPr>
        <p:spPr>
          <a:xfrm>
            <a:off x="8521148" y="2082417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низ 13"/>
          <p:cNvSpPr/>
          <p:nvPr/>
        </p:nvSpPr>
        <p:spPr>
          <a:xfrm>
            <a:off x="8521148" y="300270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Анализ предметной области</a:t>
            </a:r>
            <a:endParaRPr lang="ru-RU" sz="1200" dirty="0"/>
          </a:p>
        </p:txBody>
      </p:sp>
      <p:pic>
        <p:nvPicPr>
          <p:cNvPr id="1028" name="Picture 4" descr="Блок-схема съемки фильма Бесплатные вектор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1" y="1245705"/>
            <a:ext cx="5165084" cy="516508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917635" y="1789042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HSE Sans" panose="02000306020200020003" pitchFamily="50" charset="0"/>
              </a:rPr>
              <a:t>Написание </a:t>
            </a:r>
            <a:r>
              <a:rPr lang="ru-RU" dirty="0">
                <a:latin typeface="HSE Sans" panose="02000306020200020003" pitchFamily="50" charset="0"/>
              </a:rPr>
              <a:t>сценария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17635" y="2715211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Подбор творческой группы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917635" y="3641380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Съемочный процесс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917635" y="4567549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Монтажный период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917635" y="5493718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Тиражирование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1180" y="634920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5 – Процесс создания кинокартин</a:t>
            </a:r>
            <a:endParaRPr lang="ru-RU" sz="1400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5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Анализ предметной области</a:t>
            </a:r>
            <a:endParaRPr lang="ru-RU" sz="12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10215"/>
              </p:ext>
            </p:extLst>
          </p:nvPr>
        </p:nvGraphicFramePr>
        <p:xfrm>
          <a:off x="902630" y="1548279"/>
          <a:ext cx="10480104" cy="454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0026">
                  <a:extLst>
                    <a:ext uri="{9D8B030D-6E8A-4147-A177-3AD203B41FA5}">
                      <a16:colId xmlns:a16="http://schemas.microsoft.com/office/drawing/2014/main" val="1754316315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3381682943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4170079283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2618775644"/>
                    </a:ext>
                  </a:extLst>
                </a:gridCol>
              </a:tblGrid>
              <a:tr h="47815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Сферы применения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Сильные стороны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Слабые стороны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extLst>
                  <a:ext uri="{0D108BD9-81ED-4DB2-BD59-A6C34878D82A}">
                    <a16:rowId xmlns:a16="http://schemas.microsoft.com/office/drawing/2014/main" val="1765945265"/>
                  </a:ext>
                </a:extLst>
              </a:tr>
              <a:tr h="179347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Персептрон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Прогнозирование, управление агентами, слабая возможность классификации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Способность к обучению по простому и эффективному алгоритму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Качество прогноза  и точность построенной модели зависит от числа знаний, используемых при построении модели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3214183087"/>
                  </a:ext>
                </a:extLst>
              </a:tr>
              <a:tr h="717388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Нейронная сеть </a:t>
                      </a:r>
                      <a:r>
                        <a:rPr lang="en-US" sz="1600" i="1" dirty="0" err="1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Джордана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«То же что и в Персептроне»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Нейроны имеют обратную связь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220302743"/>
                  </a:ext>
                </a:extLst>
              </a:tr>
              <a:tr h="478154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Нейронная сеть </a:t>
                      </a:r>
                      <a:r>
                        <a:rPr lang="en-US" sz="1600" i="1" dirty="0" err="1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Коско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Выявление ассоциаций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Адаптивность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Малый объём памяти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2609111787"/>
                  </a:ext>
                </a:extLst>
              </a:tr>
              <a:tr h="1076082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Машина Гельмгольца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представлений, мимикрия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Анатомический, анализируемый с теорией информации 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364246787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03848" y="1299835"/>
            <a:ext cx="4343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latin typeface="HSE Sans" panose="02000000000000000000" pitchFamily="2" charset="0"/>
              </a:rPr>
              <a:t>Таблица </a:t>
            </a:r>
            <a:r>
              <a:rPr lang="ru-RU" sz="1400" i="1" dirty="0" smtClean="0">
                <a:latin typeface="HSE Sans" panose="02000000000000000000" pitchFamily="2" charset="0"/>
              </a:rPr>
              <a:t>2 </a:t>
            </a:r>
            <a:r>
              <a:rPr lang="ru-RU" sz="1400" i="1" dirty="0" smtClean="0">
                <a:latin typeface="HSE Sans" panose="02000000000000000000" pitchFamily="2" charset="0"/>
              </a:rPr>
              <a:t>– </a:t>
            </a:r>
            <a:r>
              <a:rPr lang="ru-RU" sz="1400" i="1" dirty="0" smtClean="0">
                <a:latin typeface="HSE Sans" panose="02000000000000000000" pitchFamily="2" charset="0"/>
              </a:rPr>
              <a:t>Выбранные нейронные сети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4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Обзор аналогов</a:t>
            </a:r>
            <a:endParaRPr lang="ru-RU" sz="1200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845" y="1315362"/>
            <a:ext cx="11262609" cy="5055458"/>
          </a:xfrm>
          <a:ln>
            <a:solidFill>
              <a:schemeClr val="tx1"/>
            </a:solidFill>
          </a:ln>
        </p:spPr>
        <p:txBody>
          <a:bodyPr/>
          <a:lstStyle/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Год выпуска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Бюджет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Страна </a:t>
            </a:r>
            <a:r>
              <a:rPr lang="ru-RU" sz="1600" dirty="0" smtClean="0"/>
              <a:t>производитель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Доминирующий жанр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Длительность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Возрастное </a:t>
            </a:r>
            <a:r>
              <a:rPr lang="ru-RU" sz="1600" dirty="0" smtClean="0"/>
              <a:t>ограничение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Произведение, ставшее основой </a:t>
            </a:r>
            <a:r>
              <a:rPr lang="ru-RU" sz="1600" dirty="0" smtClean="0"/>
              <a:t>сценария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франшизы </a:t>
            </a:r>
            <a:endParaRPr lang="ru-RU" sz="1600" dirty="0" smtClean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Критические обзоры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</a:t>
            </a:r>
            <a:r>
              <a:rPr lang="ru-RU" sz="1600" dirty="0" smtClean="0"/>
              <a:t>звезд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Конкуренция в период </a:t>
            </a:r>
            <a:r>
              <a:rPr lang="ru-RU" sz="1600" dirty="0" smtClean="0"/>
              <a:t>релиза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Качество </a:t>
            </a:r>
            <a:r>
              <a:rPr lang="ru-RU" sz="1600" dirty="0" smtClean="0"/>
              <a:t>съемки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премьерных показов;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наград у съемочной </a:t>
            </a:r>
            <a:r>
              <a:rPr lang="ru-RU" sz="1600" dirty="0" smtClean="0"/>
              <a:t>группы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</a:t>
            </a:r>
            <a:r>
              <a:rPr lang="ru-RU" sz="1600" dirty="0" smtClean="0"/>
              <a:t>актеров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Возраст режиссера на момент создания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режиссера 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Количество </a:t>
            </a:r>
            <a:r>
              <a:rPr lang="ru-RU" sz="1600" dirty="0"/>
              <a:t>внушительных наград у режиссера 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Количество </a:t>
            </a:r>
            <a:r>
              <a:rPr lang="ru-RU" sz="1600" dirty="0"/>
              <a:t>внушительных наград у </a:t>
            </a:r>
            <a:r>
              <a:rPr lang="ru-RU" sz="1600" dirty="0" smtClean="0"/>
              <a:t>актеров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Сезон выхода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Пол </a:t>
            </a:r>
            <a:r>
              <a:rPr lang="ru-RU" sz="1600" dirty="0" smtClean="0"/>
              <a:t>режиссера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вымышленных </a:t>
            </a:r>
            <a:r>
              <a:rPr lang="ru-RU" sz="1600" dirty="0" smtClean="0"/>
              <a:t>персонажей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в фильме </a:t>
            </a:r>
            <a:r>
              <a:rPr lang="ru-RU" sz="1600" dirty="0" smtClean="0"/>
              <a:t>злодея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главного героя, заметно превосходящего в силе </a:t>
            </a:r>
            <a:r>
              <a:rPr lang="ru-RU" sz="1600" dirty="0" smtClean="0"/>
              <a:t>стальных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</a:t>
            </a:r>
            <a:r>
              <a:rPr lang="ru-RU" sz="1600" dirty="0" smtClean="0"/>
              <a:t>спецэффектов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с сайта «</a:t>
            </a:r>
            <a:r>
              <a:rPr lang="en-US" sz="1600" dirty="0"/>
              <a:t>IMDb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положительных оценок с </a:t>
            </a:r>
            <a:r>
              <a:rPr lang="ru-RU" sz="1600" dirty="0" smtClean="0"/>
              <a:t>сайта </a:t>
            </a:r>
            <a:r>
              <a:rPr lang="ru-RU" sz="1600" dirty="0"/>
              <a:t>«</a:t>
            </a:r>
            <a:r>
              <a:rPr lang="en-US" sz="1600" dirty="0"/>
              <a:t>IMDb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пользователей с сайта «</a:t>
            </a:r>
            <a:r>
              <a:rPr lang="en-US" sz="1600" dirty="0" err="1"/>
              <a:t>Metascore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с сайта</a:t>
            </a:r>
            <a:r>
              <a:rPr lang="en-US" sz="1600" dirty="0"/>
              <a:t> «Rotten Tomatoes</a:t>
            </a:r>
            <a:r>
              <a:rPr lang="en-US" sz="1600" dirty="0" smtClean="0"/>
              <a:t>»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Рейтинг </a:t>
            </a:r>
            <a:r>
              <a:rPr lang="ru-RU" sz="1600" dirty="0"/>
              <a:t>критиков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 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Оценка </a:t>
            </a:r>
            <a:r>
              <a:rPr lang="ru-RU" sz="1600" dirty="0"/>
              <a:t>обзоров пользователей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</a:t>
            </a:r>
            <a:endParaRPr lang="ru-RU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пользователей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2759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Обзор аналогов</a:t>
            </a:r>
            <a:endParaRPr lang="ru-RU" sz="1200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83229" y="1649085"/>
            <a:ext cx="9421377" cy="407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0601" y="5779581"/>
            <a:ext cx="7366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ru-RU" sz="1400" i="1" dirty="0" smtClean="0">
                <a:latin typeface="HSE Sans" panose="02000000000000000000" pitchFamily="2" charset="0"/>
              </a:rPr>
              <a:t>6 – Интерфейс веб приложения для прогнозирования кассовых сборов фильма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00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3DAF31-D8A6-49A0-9A5D-8B2EA5B1C511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9875bd71-cde8-496c-a136-433f55d5e6d0"/>
    <ds:schemaRef ds:uri="http://schemas.openxmlformats.org/package/2006/metadata/core-properties"/>
    <ds:schemaRef ds:uri="e96afe77-3acb-4328-97fc-408e1bde3ec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2355</Words>
  <Application>Microsoft Office PowerPoint</Application>
  <PresentationFormat>Широкоэкранный</PresentationFormat>
  <Paragraphs>335</Paragraphs>
  <Slides>20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Calibri Light</vt:lpstr>
      <vt:lpstr>Calibri</vt:lpstr>
      <vt:lpstr>HSE Sans</vt:lpstr>
      <vt:lpstr>Times New Roman</vt:lpstr>
      <vt:lpstr>Arial</vt:lpstr>
      <vt:lpstr>Office Theme</vt:lpstr>
      <vt:lpstr>Разработка MVP системы машинного обучения для прогнозирования рентабельности кинобизнеса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Елизар Чепоков</cp:lastModifiedBy>
  <cp:revision>45</cp:revision>
  <cp:lastPrinted>2021-11-11T13:08:42Z</cp:lastPrinted>
  <dcterms:created xsi:type="dcterms:W3CDTF">2021-11-11T08:52:47Z</dcterms:created>
  <dcterms:modified xsi:type="dcterms:W3CDTF">2022-05-10T22:02:13Z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